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65" r:id="rId2"/>
    <p:sldId id="257" r:id="rId3"/>
    <p:sldId id="258" r:id="rId4"/>
    <p:sldId id="262" r:id="rId5"/>
    <p:sldId id="263" r:id="rId6"/>
    <p:sldId id="259" r:id="rId7"/>
    <p:sldId id="260" r:id="rId8"/>
    <p:sldId id="264" r:id="rId9"/>
    <p:sldId id="261" r:id="rId10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47B84-D3B0-4C6A-8A01-E520A47BB7F7}" type="datetimeFigureOut">
              <a:rPr lang="pl-PL" smtClean="0"/>
              <a:t>19.05.2025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F33D1-4A04-4C50-8497-8A434F10AF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5867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1810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9702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437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7679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627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9002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5865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852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980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816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963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19.05.2025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7036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19.05.2025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847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19.05.2025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894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23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19.05.2025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597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19.05.2025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81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https://www.google.pl/search?q=ciekawe+cliparty&amp;tbm=isch&amp;imgil=ZGLXiCYGIXO1nM:;IKeRuiIFbN7-xM;http://pl.123rf.com/photo_22731622_ciekawy-ch%C5%82opiec-ciekawy-ch%C5%82opak-my%C5%9Bli-o-czym%C5%9B.html&amp;source=iu&amp;pf=m&amp;fir=ZGLXiCYGIXO1nM:,IKeRuiIFbN7-xM,_&amp;usg=__GNEGuVQ5XIUc7lxMC7JlNTqPj9Q=&amp;biw=1366&amp;bih=659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hyperlink" Target="http://www.kold.p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6480720" cy="1470025"/>
          </a:xfrm>
        </p:spPr>
        <p:txBody>
          <a:bodyPr>
            <a:normAutofit/>
          </a:bodyPr>
          <a:lstStyle/>
          <a:p>
            <a:r>
              <a:rPr lang="pl-PL" sz="3200" dirty="0"/>
              <a:t>Podpisanie umów -  Pakosław</a:t>
            </a:r>
            <a:br>
              <a:rPr lang="pl-PL" sz="3200" dirty="0"/>
            </a:br>
            <a:r>
              <a:rPr lang="pl-PL" sz="3200" dirty="0"/>
              <a:t>12 maja </a:t>
            </a:r>
            <a:r>
              <a:rPr lang="pl-PL" sz="3200" dirty="0" smtClean="0"/>
              <a:t>2025 r</a:t>
            </a:r>
            <a:r>
              <a:rPr lang="pl-PL" sz="3200" dirty="0"/>
              <a:t>.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5864696" cy="4032448"/>
          </a:xfrm>
        </p:spPr>
        <p:txBody>
          <a:bodyPr>
            <a:normAutofit/>
          </a:bodyPr>
          <a:lstStyle/>
          <a:p>
            <a:endParaRPr lang="pl-PL" i="1" dirty="0" smtClean="0">
              <a:solidFill>
                <a:srgbClr val="002060"/>
              </a:solidFill>
            </a:endParaRPr>
          </a:p>
          <a:p>
            <a:r>
              <a:rPr lang="pl-PL" i="1" dirty="0" smtClean="0">
                <a:solidFill>
                  <a:srgbClr val="002060"/>
                </a:solidFill>
              </a:rPr>
              <a:t>Ośrodek </a:t>
            </a:r>
            <a:r>
              <a:rPr lang="pl-PL" i="1" dirty="0">
                <a:solidFill>
                  <a:srgbClr val="002060"/>
                </a:solidFill>
              </a:rPr>
              <a:t>Działaj Lokalnie </a:t>
            </a:r>
          </a:p>
          <a:p>
            <a:r>
              <a:rPr lang="pl-PL" i="1" dirty="0">
                <a:solidFill>
                  <a:srgbClr val="002060"/>
                </a:solidFill>
              </a:rPr>
              <a:t>LGD KOLD Lwówek</a:t>
            </a:r>
          </a:p>
          <a:p>
            <a:r>
              <a:rPr lang="pl-PL" i="1" dirty="0">
                <a:solidFill>
                  <a:srgbClr val="002060"/>
                </a:solidFill>
              </a:rPr>
              <a:t>Polsko - Amerykańskiej Fundacji Wolności</a:t>
            </a:r>
          </a:p>
          <a:p>
            <a:r>
              <a:rPr lang="pl-PL" i="1" dirty="0">
                <a:solidFill>
                  <a:srgbClr val="002060"/>
                </a:solidFill>
              </a:rPr>
              <a:t>za pośrednictwem Akademii Filantropii w Polsce </a:t>
            </a: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C:\Users\KOLD\AppData\Local\Microsoft\Windows\INetCache\IE\W21WQ156\Natalia-German-i-Siergiej-Ławrow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345032" y="6843712"/>
            <a:ext cx="345032" cy="257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iotr Kłos\Pictures\loga\loga DL\Dzialaj_Lokalnie_2025-belk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733256"/>
            <a:ext cx="8424019" cy="855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788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6410672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pl-PL" sz="3200" dirty="0"/>
              <a:t>Ośrodek Działaj Lokalnie</a:t>
            </a:r>
            <a:br>
              <a:rPr lang="pl-PL" sz="3200" dirty="0"/>
            </a:br>
            <a:r>
              <a:rPr lang="pl-PL" sz="3200" dirty="0"/>
              <a:t> Lokalnej Grupy Działania KOLD</a:t>
            </a:r>
          </a:p>
        </p:txBody>
      </p:sp>
      <p:sp>
        <p:nvSpPr>
          <p:cNvPr id="18" name="Podtytuł 17"/>
          <p:cNvSpPr>
            <a:spLocks noGrp="1"/>
          </p:cNvSpPr>
          <p:nvPr>
            <p:ph type="subTitle" idx="1"/>
          </p:nvPr>
        </p:nvSpPr>
        <p:spPr>
          <a:xfrm>
            <a:off x="539552" y="2132856"/>
            <a:ext cx="6768752" cy="3505944"/>
          </a:xfrm>
        </p:spPr>
        <p:txBody>
          <a:bodyPr/>
          <a:lstStyle/>
          <a:p>
            <a:r>
              <a:rPr lang="pl-PL" sz="5400" dirty="0"/>
              <a:t>Ruszamy</a:t>
            </a:r>
          </a:p>
          <a:p>
            <a:endParaRPr lang="pl-PL" sz="5400" dirty="0"/>
          </a:p>
          <a:p>
            <a:endParaRPr lang="pl-PL" dirty="0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0" y="0"/>
            <a:ext cx="762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200" b="0">
                <a:cs typeface="Times New Roman" pitchFamily="18" charset="0"/>
              </a:rPr>
              <a:t>   </a:t>
            </a:r>
            <a:endParaRPr lang="pl-PL" sz="1800" b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0" y="960438"/>
            <a:ext cx="11414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200" b="0">
                <a:cs typeface="Times New Roman" pitchFamily="18" charset="0"/>
              </a:rPr>
              <a:t>  	 </a:t>
            </a:r>
            <a:endParaRPr lang="pl-PL" sz="1800" b="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0" y="1920875"/>
            <a:ext cx="11414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200" b="0">
                <a:ea typeface="Times New Roman" pitchFamily="18" charset="0"/>
                <a:cs typeface="Arial" charset="0"/>
              </a:rPr>
              <a:t>  	 </a:t>
            </a:r>
            <a:endParaRPr lang="pl-PL" sz="1800" b="0">
              <a:ea typeface="Times New Roman" pitchFamily="18" charset="0"/>
              <a:cs typeface="Arial" charset="0"/>
            </a:endParaRPr>
          </a:p>
        </p:txBody>
      </p:sp>
      <p:sp>
        <p:nvSpPr>
          <p:cNvPr id="1038" name="Rectangle 15"/>
          <p:cNvSpPr>
            <a:spLocks noChangeArrowheads="1"/>
          </p:cNvSpPr>
          <p:nvPr/>
        </p:nvSpPr>
        <p:spPr bwMode="auto">
          <a:xfrm>
            <a:off x="0" y="2881313"/>
            <a:ext cx="11842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200" b="0">
                <a:ea typeface="Times New Roman" pitchFamily="18" charset="0"/>
                <a:cs typeface="Arial" charset="0"/>
              </a:rPr>
              <a:t> 	  </a:t>
            </a:r>
            <a:endParaRPr lang="pl-PL" sz="1800" b="0">
              <a:ea typeface="Times New Roman" pitchFamily="18" charset="0"/>
              <a:cs typeface="Arial" charset="0"/>
            </a:endParaRPr>
          </a:p>
        </p:txBody>
      </p:sp>
      <p:sp>
        <p:nvSpPr>
          <p:cNvPr id="1039" name="Rectangle 16"/>
          <p:cNvSpPr>
            <a:spLocks noChangeArrowheads="1"/>
          </p:cNvSpPr>
          <p:nvPr/>
        </p:nvSpPr>
        <p:spPr bwMode="auto">
          <a:xfrm>
            <a:off x="0" y="3841750"/>
            <a:ext cx="1184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200" b="0">
                <a:ea typeface="Times New Roman" pitchFamily="18" charset="0"/>
                <a:cs typeface="Arial" charset="0"/>
              </a:rPr>
              <a:t> 	  </a:t>
            </a:r>
            <a:endParaRPr lang="pl-PL" sz="1800" b="0">
              <a:ea typeface="Times New Roman" pitchFamily="18" charset="0"/>
              <a:cs typeface="Arial" charset="0"/>
            </a:endParaRPr>
          </a:p>
        </p:txBody>
      </p:sp>
      <p:sp>
        <p:nvSpPr>
          <p:cNvPr id="1040" name="Rectangle 17"/>
          <p:cNvSpPr>
            <a:spLocks noChangeArrowheads="1"/>
          </p:cNvSpPr>
          <p:nvPr/>
        </p:nvSpPr>
        <p:spPr bwMode="auto">
          <a:xfrm>
            <a:off x="0" y="4802188"/>
            <a:ext cx="11620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900" b="0">
                <a:ea typeface="Times New Roman" pitchFamily="18" charset="0"/>
                <a:cs typeface="Arial" charset="0"/>
              </a:rPr>
              <a:t> 	  </a:t>
            </a:r>
            <a:endParaRPr lang="pl-PL" sz="1800" b="0">
              <a:ea typeface="Times New Roman" pitchFamily="18" charset="0"/>
              <a:cs typeface="Arial" charset="0"/>
            </a:endParaRPr>
          </a:p>
        </p:txBody>
      </p:sp>
      <p:pic>
        <p:nvPicPr>
          <p:cNvPr id="3" name="Picture 2" descr="C:\Users\Dell\Desktop\running-horses-bob-langrish-i4451.jpg">
            <a:extLst>
              <a:ext uri="{FF2B5EF4-FFF2-40B4-BE49-F238E27FC236}">
                <a16:creationId xmlns:a16="http://schemas.microsoft.com/office/drawing/2014/main" xmlns="" id="{A7F243C2-16E4-FA83-0861-C8BA5FB7D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8632" y="2691873"/>
            <a:ext cx="2736304" cy="1831803"/>
          </a:xfrm>
          <a:prstGeom prst="rect">
            <a:avLst/>
          </a:prstGeom>
          <a:noFill/>
        </p:spPr>
      </p:pic>
      <p:pic>
        <p:nvPicPr>
          <p:cNvPr id="13" name="Picture 3" descr="C:\Users\Piotr Kłos\Pictures\loga\loga DL\Dzialaj_Lokalnie_2025-belk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733256"/>
            <a:ext cx="8424019" cy="855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6298" y="609600"/>
            <a:ext cx="4497750" cy="1320800"/>
          </a:xfrm>
        </p:spPr>
        <p:txBody>
          <a:bodyPr anchor="ctr">
            <a:normAutofit/>
          </a:bodyPr>
          <a:lstStyle/>
          <a:p>
            <a:r>
              <a:rPr lang="pl-PL" sz="3300" dirty="0"/>
              <a:t>Realizacja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3520" y="2160589"/>
            <a:ext cx="6948800" cy="38807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l-PL" sz="2000" dirty="0"/>
              <a:t>Czytaj umowę i zasady projektu</a:t>
            </a:r>
          </a:p>
          <a:p>
            <a:pPr>
              <a:lnSpc>
                <a:spcPct val="90000"/>
              </a:lnSpc>
            </a:pPr>
            <a:r>
              <a:rPr lang="pl-PL" sz="2000" dirty="0"/>
              <a:t>Przekazujemy odwrotnie harmonogramy działań do ODL</a:t>
            </a:r>
          </a:p>
          <a:p>
            <a:pPr>
              <a:lnSpc>
                <a:spcPct val="90000"/>
              </a:lnSpc>
            </a:pPr>
            <a:r>
              <a:rPr lang="pl-PL" sz="2000" dirty="0"/>
              <a:t>Od początku monitoruj zapisy budżetowe</a:t>
            </a:r>
          </a:p>
          <a:p>
            <a:pPr>
              <a:lnSpc>
                <a:spcPct val="90000"/>
              </a:lnSpc>
            </a:pPr>
            <a:r>
              <a:rPr lang="pl-PL" sz="2000" dirty="0"/>
              <a:t>Księguj na osobnym koncie analitycznym </a:t>
            </a:r>
            <a:r>
              <a:rPr lang="pl-PL" sz="2000" dirty="0" smtClean="0"/>
              <a:t>(osobno </a:t>
            </a:r>
            <a:r>
              <a:rPr lang="pl-PL" sz="2000" dirty="0"/>
              <a:t>swoje środki)</a:t>
            </a:r>
          </a:p>
          <a:p>
            <a:pPr>
              <a:lnSpc>
                <a:spcPct val="90000"/>
              </a:lnSpc>
            </a:pPr>
            <a:r>
              <a:rPr lang="pl-PL" sz="2000" dirty="0"/>
              <a:t>Pamiętaj o </a:t>
            </a:r>
            <a:r>
              <a:rPr lang="pl-PL" sz="2000" dirty="0" smtClean="0"/>
              <a:t>promocji</a:t>
            </a:r>
            <a:r>
              <a:rPr lang="pl-PL" sz="2000" b="1" dirty="0"/>
              <a:t> </a:t>
            </a:r>
            <a:r>
              <a:rPr lang="pl-PL" sz="2000" b="1" dirty="0" smtClean="0"/>
              <a:t>- </a:t>
            </a:r>
            <a:r>
              <a:rPr lang="en-US" sz="2000" b="1" dirty="0" err="1" smtClean="0"/>
              <a:t>sfinansowano</a:t>
            </a:r>
            <a:r>
              <a:rPr lang="en-US" sz="2000" b="1" dirty="0" smtClean="0"/>
              <a:t> </a:t>
            </a:r>
            <a:r>
              <a:rPr lang="en-US" sz="2000" b="1" dirty="0"/>
              <a:t>ze </a:t>
            </a:r>
            <a:r>
              <a:rPr lang="en-US" sz="2000" b="1" dirty="0" err="1"/>
              <a:t>środków</a:t>
            </a:r>
            <a:r>
              <a:rPr lang="en-US" sz="2000" b="1" dirty="0"/>
              <a:t> </a:t>
            </a:r>
            <a:r>
              <a:rPr lang="en-US" sz="2000" b="1" dirty="0" err="1"/>
              <a:t>Programu</a:t>
            </a:r>
            <a:r>
              <a:rPr lang="en-US" sz="2000" b="1" dirty="0"/>
              <a:t> „</a:t>
            </a:r>
            <a:r>
              <a:rPr lang="en-US" sz="2000" b="1" dirty="0" err="1"/>
              <a:t>Działaj</a:t>
            </a:r>
            <a:r>
              <a:rPr lang="en-US" sz="2000" b="1" dirty="0"/>
              <a:t> </a:t>
            </a:r>
            <a:r>
              <a:rPr lang="en-US" sz="2000" b="1" dirty="0" err="1"/>
              <a:t>Lokalnie</a:t>
            </a:r>
            <a:r>
              <a:rPr lang="en-US" sz="2000" b="1" dirty="0" smtClean="0"/>
              <a:t>”</a:t>
            </a:r>
            <a:endParaRPr lang="pl-PL" sz="2000" dirty="0"/>
          </a:p>
          <a:p>
            <a:pPr>
              <a:lnSpc>
                <a:spcPct val="90000"/>
              </a:lnSpc>
            </a:pPr>
            <a:r>
              <a:rPr lang="pl-PL" sz="2000" dirty="0"/>
              <a:t>Współpracuj </a:t>
            </a:r>
            <a:r>
              <a:rPr lang="pl-PL" sz="2000" dirty="0" smtClean="0"/>
              <a:t>ze </a:t>
            </a:r>
            <a:r>
              <a:rPr lang="pl-PL" sz="2000" dirty="0"/>
              <a:t>społecznością lokalną </a:t>
            </a:r>
          </a:p>
          <a:p>
            <a:pPr>
              <a:lnSpc>
                <a:spcPct val="90000"/>
              </a:lnSpc>
            </a:pPr>
            <a:r>
              <a:rPr lang="pl-PL" sz="2000" dirty="0"/>
              <a:t>Masz wątpliwości, kontaktuj się z Ośrodkiem Działaj Lokalnie</a:t>
            </a:r>
          </a:p>
        </p:txBody>
      </p:sp>
      <p:pic>
        <p:nvPicPr>
          <p:cNvPr id="4" name="Picture 3" descr="C:\Users\Dell\Desktop\images.jpg">
            <a:extLst>
              <a:ext uri="{FF2B5EF4-FFF2-40B4-BE49-F238E27FC236}">
                <a16:creationId xmlns:a16="http://schemas.microsoft.com/office/drawing/2014/main" xmlns="" id="{971A7B46-4431-D7DE-3B71-BDC7F4B81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148064" y="692696"/>
            <a:ext cx="2382503" cy="1708210"/>
          </a:xfrm>
          <a:prstGeom prst="rect">
            <a:avLst/>
          </a:prstGeom>
          <a:noFill/>
        </p:spPr>
      </p:pic>
      <p:pic>
        <p:nvPicPr>
          <p:cNvPr id="6" name="Picture 3" descr="C:\Users\Piotr Kłos\Pictures\loga\loga DL\Dzialaj_Lokalnie_2025-belk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733256"/>
            <a:ext cx="8424019" cy="855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Pamiętajmy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Wkład finansowy min 5%</a:t>
            </a:r>
          </a:p>
          <a:p>
            <a:r>
              <a:rPr lang="pl-PL" dirty="0"/>
              <a:t>Wkład niefinansowy min 20 % - prowadzimy karty pracy  </a:t>
            </a:r>
            <a:r>
              <a:rPr lang="pl-PL" dirty="0" smtClean="0"/>
              <a:t>(30 </a:t>
            </a:r>
            <a:r>
              <a:rPr lang="pl-PL" dirty="0"/>
              <a:t>zł za 1 </a:t>
            </a:r>
            <a:r>
              <a:rPr lang="pl-PL" dirty="0" smtClean="0"/>
              <a:t>godz.)</a:t>
            </a:r>
            <a:endParaRPr lang="pl-PL" dirty="0"/>
          </a:p>
          <a:p>
            <a:r>
              <a:rPr lang="pl-PL" dirty="0"/>
              <a:t>Umowy zlecenia – konieczne minimum 30,50 zł za 1 </a:t>
            </a:r>
            <a:r>
              <a:rPr lang="pl-PL" dirty="0" smtClean="0"/>
              <a:t>godz. </a:t>
            </a:r>
            <a:r>
              <a:rPr lang="pl-PL" dirty="0"/>
              <a:t>brutto (wykaz przepracowanych godzin)</a:t>
            </a:r>
          </a:p>
          <a:p>
            <a:r>
              <a:rPr lang="pl-PL" dirty="0"/>
              <a:t>Promujemy wszystkie działania i pamiętamy o oznakowywaniu logami i opisami</a:t>
            </a:r>
          </a:p>
        </p:txBody>
      </p:sp>
      <p:pic>
        <p:nvPicPr>
          <p:cNvPr id="1026" name="Picture 2" descr="C:\Users\KOLD\AppData\Local\Microsoft\Windows\INetCache\IE\C4DSJRBP\Trwalosc_pamieci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0"/>
            <a:ext cx="2569231" cy="210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Piotr Kłos\Pictures\loga\loga DL\Dzialaj_Lokalnie_2025-belk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733256"/>
            <a:ext cx="8424019" cy="855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Pamiętajmy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Bierzemy udział w spotkaniach sieciowania wnioskodawców</a:t>
            </a:r>
          </a:p>
          <a:p>
            <a:r>
              <a:rPr lang="pl-PL" dirty="0"/>
              <a:t>Przekazujemy wyprzedzająco informację o swoich działaniach – harmonogram działań przesyłamy do ODL  </a:t>
            </a:r>
            <a:r>
              <a:rPr lang="pl-PL" b="1" dirty="0"/>
              <a:t>do 22 maja</a:t>
            </a:r>
          </a:p>
          <a:p>
            <a:r>
              <a:rPr lang="pl-PL" dirty="0"/>
              <a:t>Przeprowadzony zostanie monitoring rzeczowo- finansowy</a:t>
            </a:r>
          </a:p>
          <a:p>
            <a:r>
              <a:rPr lang="pl-PL" dirty="0"/>
              <a:t>Współpracujemy ze społecznością lokalną</a:t>
            </a:r>
          </a:p>
          <a:p>
            <a:r>
              <a:rPr lang="pl-PL" dirty="0"/>
              <a:t>Zgody na wykorzystanie wizerunku i wykorzystanie zdjęć autora</a:t>
            </a:r>
          </a:p>
          <a:p>
            <a:endParaRPr lang="pl-PL" dirty="0"/>
          </a:p>
        </p:txBody>
      </p:sp>
      <p:sp>
        <p:nvSpPr>
          <p:cNvPr id="2050" name="AutoShape 2" descr="Znalezione obrazy dla zapytania ciekawe cliparty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-479425"/>
            <a:ext cx="1009650" cy="10096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44000" y="10525"/>
            <a:ext cx="108520" cy="153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Obraz 4" descr="Obraz zawierający drzewo, na wolnym powietrzu, trawa, Koło do roweru&#10;&#10;Opis wygenerowany automatycznie">
            <a:extLst>
              <a:ext uri="{FF2B5EF4-FFF2-40B4-BE49-F238E27FC236}">
                <a16:creationId xmlns:a16="http://schemas.microsoft.com/office/drawing/2014/main" xmlns="" id="{565F8BA3-D714-9C66-AD95-702E019E11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6354" y="25400"/>
            <a:ext cx="2914146" cy="1945136"/>
          </a:xfrm>
          <a:prstGeom prst="rect">
            <a:avLst/>
          </a:prstGeom>
        </p:spPr>
      </p:pic>
      <p:pic>
        <p:nvPicPr>
          <p:cNvPr id="8" name="Picture 3" descr="C:\Users\Piotr Kłos\Pictures\loga\loga DL\Dzialaj_Lokalnie_2025-belk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733256"/>
            <a:ext cx="8424019" cy="855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Zasady finansowe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Faktury/rachunki wystawiamy na swoją organizację </a:t>
            </a:r>
          </a:p>
          <a:p>
            <a:r>
              <a:rPr lang="pl-PL" dirty="0"/>
              <a:t>Ważność faktur – od dnia 1maja do dnia zakończenia projektu</a:t>
            </a:r>
          </a:p>
          <a:p>
            <a:r>
              <a:rPr lang="pl-PL" dirty="0"/>
              <a:t>Zwrócić uwagę na zapłacenie faktury</a:t>
            </a:r>
          </a:p>
          <a:p>
            <a:r>
              <a:rPr lang="pl-PL" dirty="0"/>
              <a:t>Płacimy przelewem lub kartą </a:t>
            </a:r>
            <a:r>
              <a:rPr lang="pl-PL" dirty="0" smtClean="0"/>
              <a:t>(do </a:t>
            </a:r>
            <a:r>
              <a:rPr lang="pl-PL" dirty="0"/>
              <a:t>500 zł można gotówką – wtedy raport kasowy)</a:t>
            </a:r>
          </a:p>
          <a:p>
            <a:r>
              <a:rPr lang="pl-PL" dirty="0"/>
              <a:t>Zmiany w budżecie pow. 500 zł – zgoda ODL</a:t>
            </a:r>
          </a:p>
          <a:p>
            <a:r>
              <a:rPr lang="pl-PL" dirty="0"/>
              <a:t>Wykorzystajmy wszystkie zaplanowane koszty</a:t>
            </a:r>
          </a:p>
        </p:txBody>
      </p:sp>
      <p:pic>
        <p:nvPicPr>
          <p:cNvPr id="5" name="Obraz 4" descr="Obraz zawierający design&#10;&#10;Zawartość wygenerowana przez sztuczną inteligencję może być niepoprawna.">
            <a:extLst>
              <a:ext uri="{FF2B5EF4-FFF2-40B4-BE49-F238E27FC236}">
                <a16:creationId xmlns:a16="http://schemas.microsoft.com/office/drawing/2014/main" xmlns="" id="{6A75605A-E6C5-4F4A-262F-C76A6B1585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311" y="-33660"/>
            <a:ext cx="2166405" cy="2166405"/>
          </a:xfrm>
          <a:prstGeom prst="rect">
            <a:avLst/>
          </a:prstGeom>
        </p:spPr>
      </p:pic>
      <p:pic>
        <p:nvPicPr>
          <p:cNvPr id="7" name="Picture 3" descr="C:\Users\Piotr Kłos\Pictures\loga\loga DL\Dzialaj_Lokalnie_2025-belk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733255"/>
            <a:ext cx="8424019" cy="855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Opisujemy faktury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Opisujemy </a:t>
            </a:r>
            <a:r>
              <a:rPr lang="pl-PL" dirty="0"/>
              <a:t>czego dotyczy wydatek</a:t>
            </a:r>
          </a:p>
          <a:p>
            <a:r>
              <a:rPr lang="pl-PL" dirty="0" smtClean="0"/>
              <a:t>Wpisujemy: </a:t>
            </a:r>
            <a:r>
              <a:rPr lang="en-US" b="1" dirty="0" err="1" smtClean="0"/>
              <a:t>sfinansowano</a:t>
            </a:r>
            <a:r>
              <a:rPr lang="en-US" b="1" dirty="0" smtClean="0"/>
              <a:t> </a:t>
            </a:r>
            <a:r>
              <a:rPr lang="en-US" b="1" dirty="0" err="1"/>
              <a:t>ze</a:t>
            </a:r>
            <a:r>
              <a:rPr lang="en-US" b="1" dirty="0"/>
              <a:t> </a:t>
            </a:r>
            <a:r>
              <a:rPr lang="en-US" b="1" dirty="0" err="1"/>
              <a:t>środków</a:t>
            </a:r>
            <a:r>
              <a:rPr lang="en-US" b="1" dirty="0"/>
              <a:t> </a:t>
            </a:r>
            <a:r>
              <a:rPr lang="en-US" b="1" dirty="0" err="1"/>
              <a:t>Programu</a:t>
            </a:r>
            <a:r>
              <a:rPr lang="en-US" b="1" dirty="0"/>
              <a:t> „</a:t>
            </a:r>
            <a:r>
              <a:rPr lang="en-US" b="1" dirty="0" err="1"/>
              <a:t>Działaj</a:t>
            </a:r>
            <a:r>
              <a:rPr lang="en-US" b="1" dirty="0"/>
              <a:t> </a:t>
            </a:r>
            <a:r>
              <a:rPr lang="en-US" b="1" dirty="0" err="1"/>
              <a:t>Lokalnie</a:t>
            </a:r>
            <a:r>
              <a:rPr lang="pl-PL" b="1" dirty="0"/>
              <a:t>”</a:t>
            </a:r>
            <a:r>
              <a:rPr lang="pl-PL" dirty="0"/>
              <a:t> </a:t>
            </a:r>
            <a:r>
              <a:rPr lang="pl-PL" dirty="0" smtClean="0"/>
              <a:t>w </a:t>
            </a:r>
            <a:r>
              <a:rPr lang="pl-PL" dirty="0"/>
              <a:t>kwocie ……………………………</a:t>
            </a:r>
          </a:p>
          <a:p>
            <a:r>
              <a:rPr lang="pl-PL" sz="2400" dirty="0"/>
              <a:t>Sfinansowano ze środków własnych w kwocie……………………………..</a:t>
            </a:r>
          </a:p>
          <a:p>
            <a:r>
              <a:rPr lang="pl-PL" sz="2400" dirty="0"/>
              <a:t>Zatwierdzenie pod wzgl. </a:t>
            </a:r>
            <a:r>
              <a:rPr lang="pl-PL" sz="2400" dirty="0"/>
              <a:t>m</a:t>
            </a:r>
            <a:r>
              <a:rPr lang="pl-PL" sz="2400" dirty="0" smtClean="0"/>
              <a:t>erytorycznym, </a:t>
            </a:r>
            <a:r>
              <a:rPr lang="pl-PL" sz="2400" dirty="0" smtClean="0"/>
              <a:t>formalnym </a:t>
            </a:r>
            <a:r>
              <a:rPr lang="pl-PL" sz="2400" dirty="0"/>
              <a:t>i rachunkowym ......................</a:t>
            </a:r>
            <a:endParaRPr lang="pl-PL" sz="1000" dirty="0"/>
          </a:p>
          <a:p>
            <a:pPr marL="0" indent="0">
              <a:buNone/>
            </a:pPr>
            <a:r>
              <a:rPr lang="pl-PL" sz="2400" dirty="0"/>
              <a:t>                                              </a:t>
            </a:r>
            <a:r>
              <a:rPr lang="pl-PL" sz="1400" dirty="0"/>
              <a:t>podpisy prezesa i skarbnika</a:t>
            </a:r>
            <a:endParaRPr lang="pl-PL" sz="2400" dirty="0"/>
          </a:p>
          <a:p>
            <a:r>
              <a:rPr lang="pl-PL" sz="2400" dirty="0"/>
              <a:t>Numer </a:t>
            </a:r>
            <a:r>
              <a:rPr lang="pl-PL" sz="2400" dirty="0" smtClean="0"/>
              <a:t>ewidencji/konta………… (</a:t>
            </a:r>
            <a:r>
              <a:rPr lang="pl-PL" sz="1400" dirty="0" smtClean="0"/>
              <a:t>np</a:t>
            </a:r>
            <a:r>
              <a:rPr lang="pl-PL" sz="1400" dirty="0"/>
              <a:t>.  </a:t>
            </a:r>
            <a:r>
              <a:rPr lang="pl-PL" sz="1400" dirty="0" smtClean="0"/>
              <a:t>503/2/2025)</a:t>
            </a:r>
            <a:endParaRPr lang="pl-PL" sz="1400" dirty="0"/>
          </a:p>
        </p:txBody>
      </p:sp>
      <p:pic>
        <p:nvPicPr>
          <p:cNvPr id="17410" name="Picture 2" descr="C:\Users\Dell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54838" y="0"/>
            <a:ext cx="2389162" cy="1872208"/>
          </a:xfrm>
          <a:prstGeom prst="rect">
            <a:avLst/>
          </a:prstGeom>
          <a:noFill/>
        </p:spPr>
      </p:pic>
      <p:pic>
        <p:nvPicPr>
          <p:cNvPr id="6" name="Picture 3" descr="C:\Users\Piotr Kłos\Pictures\loga\loga DL\Dzialaj_Lokalnie_2025-belk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733256"/>
            <a:ext cx="8424019" cy="855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Uwagi po monitoringu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852483"/>
            <a:ext cx="6347714" cy="3880773"/>
          </a:xfrm>
        </p:spPr>
        <p:txBody>
          <a:bodyPr>
            <a:normAutofit/>
          </a:bodyPr>
          <a:lstStyle/>
          <a:p>
            <a:r>
              <a:rPr lang="pl-PL" dirty="0"/>
              <a:t>Realizacja projektów rzetelna i ciekawa</a:t>
            </a:r>
          </a:p>
          <a:p>
            <a:r>
              <a:rPr lang="pl-PL" dirty="0"/>
              <a:t>Dokumentacja finansowa nie prowadzona na bieżąco – opisy faktur, faktury źle wystawiane, braki w zgodzie na wykorzystanie wizerunku</a:t>
            </a:r>
          </a:p>
          <a:p>
            <a:r>
              <a:rPr lang="pl-PL" dirty="0"/>
              <a:t>Nie zawsze można zidentyfikować księgowania na osobnym koncie analitycznym</a:t>
            </a:r>
          </a:p>
          <a:p>
            <a:r>
              <a:rPr lang="pl-PL" dirty="0"/>
              <a:t>Braki w oznakowywaniu materiałów opisami DL i logami</a:t>
            </a:r>
          </a:p>
          <a:p>
            <a:r>
              <a:rPr lang="pl-PL" dirty="0"/>
              <a:t>Wszyscy czytają wasze plakaty, ogłoszenia </a:t>
            </a:r>
            <a:r>
              <a:rPr lang="pl-PL" dirty="0" smtClean="0"/>
              <a:t>(</a:t>
            </a:r>
            <a:r>
              <a:rPr lang="pl-PL" dirty="0" err="1" smtClean="0"/>
              <a:t>facebook</a:t>
            </a:r>
            <a:r>
              <a:rPr lang="pl-PL" dirty="0"/>
              <a:t>, strony internetowe, prasa)</a:t>
            </a:r>
          </a:p>
          <a:p>
            <a:r>
              <a:rPr lang="pl-PL" dirty="0"/>
              <a:t>Patrz </a:t>
            </a:r>
            <a:r>
              <a:rPr lang="pl-PL" dirty="0">
                <a:hlinkClick r:id="rId2"/>
              </a:rPr>
              <a:t>www.kold.pl</a:t>
            </a:r>
            <a:r>
              <a:rPr lang="pl-PL" dirty="0"/>
              <a:t> – Działaj lokalnie 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753" y="-243408"/>
            <a:ext cx="1138538" cy="1610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 descr="C:\Users\Piotr Kłos\Pictures\loga\loga DL\Dzialaj_Lokalnie_2025-belk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733256"/>
            <a:ext cx="8424019" cy="855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875184"/>
          </a:xfrm>
        </p:spPr>
        <p:txBody>
          <a:bodyPr/>
          <a:lstStyle/>
          <a:p>
            <a:r>
              <a:rPr lang="pl-PL" dirty="0"/>
              <a:t>I co 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496348"/>
            <a:ext cx="6347714" cy="4268547"/>
          </a:xfrm>
        </p:spPr>
        <p:txBody>
          <a:bodyPr>
            <a:normAutofit lnSpcReduction="10000"/>
          </a:bodyPr>
          <a:lstStyle/>
          <a:p>
            <a:r>
              <a:rPr lang="pl-PL" dirty="0"/>
              <a:t>Spotykamy się na monitoringu             </a:t>
            </a:r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pPr lvl="4"/>
            <a:r>
              <a:rPr lang="pl-PL" sz="4400" dirty="0"/>
              <a:t>Udało się !!!       </a:t>
            </a:r>
            <a:r>
              <a:rPr lang="pl-PL" dirty="0"/>
              <a:t>                                             </a:t>
            </a:r>
          </a:p>
        </p:txBody>
      </p:sp>
      <p:pic>
        <p:nvPicPr>
          <p:cNvPr id="18434" name="Picture 2" descr="C:\Users\Dell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060848"/>
            <a:ext cx="4608512" cy="2707500"/>
          </a:xfrm>
          <a:prstGeom prst="rect">
            <a:avLst/>
          </a:prstGeom>
          <a:noFill/>
        </p:spPr>
      </p:pic>
      <p:pic>
        <p:nvPicPr>
          <p:cNvPr id="6" name="Picture 3" descr="C:\Users\Piotr Kłos\Pictures\loga\loga DL\Dzialaj_Lokalnie_2025-belk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733256"/>
            <a:ext cx="8424019" cy="855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247</TotalTime>
  <Words>346</Words>
  <Application>Microsoft Office PowerPoint</Application>
  <PresentationFormat>Pokaz na ekranie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Faseta</vt:lpstr>
      <vt:lpstr>Podpisanie umów -  Pakosław 12 maja 2025 r.</vt:lpstr>
      <vt:lpstr>Ośrodek Działaj Lokalnie  Lokalnej Grupy Działania KOLD</vt:lpstr>
      <vt:lpstr>Realizacja projektu</vt:lpstr>
      <vt:lpstr>Pamiętajmy</vt:lpstr>
      <vt:lpstr>Pamiętajmy </vt:lpstr>
      <vt:lpstr>Zasady finansowe</vt:lpstr>
      <vt:lpstr>Opisujemy faktury</vt:lpstr>
      <vt:lpstr>Uwagi po monitoringu</vt:lpstr>
      <vt:lpstr>I co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Lokalna Grupa Działania  KOLD</dc:title>
  <dc:creator>Dell</dc:creator>
  <cp:lastModifiedBy>Piotr Kłos</cp:lastModifiedBy>
  <cp:revision>34</cp:revision>
  <cp:lastPrinted>2020-04-23T08:30:51Z</cp:lastPrinted>
  <dcterms:created xsi:type="dcterms:W3CDTF">2016-05-09T18:19:58Z</dcterms:created>
  <dcterms:modified xsi:type="dcterms:W3CDTF">2025-05-19T08:00:44Z</dcterms:modified>
</cp:coreProperties>
</file>